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65" r:id="rId3"/>
    <p:sldId id="266" r:id="rId4"/>
    <p:sldId id="258" r:id="rId5"/>
    <p:sldId id="259" r:id="rId6"/>
    <p:sldId id="267" r:id="rId7"/>
    <p:sldId id="260" r:id="rId8"/>
    <p:sldId id="256" r:id="rId9"/>
    <p:sldId id="257" r:id="rId10"/>
    <p:sldId id="264" r:id="rId11"/>
    <p:sldId id="261" r:id="rId12"/>
    <p:sldId id="262" r:id="rId13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1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fr-FR" sz="60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4FA9CC2-EFB4-4294-90AE-AC39D00AAB13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t>09/05/2022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5159E08-9808-4462-A9CC-4D3A25443149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6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4FA4762-BC46-4EE2-8486-23F3E6CC4053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t>09/05/2022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81E0E56-8F39-4AD4-8A19-644EC23E57A4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0169" y="0"/>
            <a:ext cx="12493127" cy="746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979560" y="112248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108000">
              <a:spcBef>
                <a:spcPts val="1613"/>
              </a:spcBef>
              <a:buClr>
                <a:srgbClr val="000000"/>
              </a:buClr>
              <a:buSzPct val="45000"/>
            </a:pPr>
            <a:r>
              <a:rPr lang="fr-FR" sz="3200" b="1" strike="noStrike" spc="-1" dirty="0">
                <a:solidFill>
                  <a:srgbClr val="000000"/>
                </a:solidFill>
                <a:latin typeface="Calibri"/>
              </a:rPr>
              <a:t>Science </a:t>
            </a:r>
            <a:r>
              <a:rPr lang="fr-FR" sz="3200" b="1" strike="noStrike" spc="-1" dirty="0" smtClean="0">
                <a:solidFill>
                  <a:srgbClr val="000000"/>
                </a:solidFill>
                <a:latin typeface="Calibri"/>
              </a:rPr>
              <a:t>économique</a:t>
            </a:r>
          </a:p>
          <a:p>
            <a:pPr marL="108000">
              <a:spcBef>
                <a:spcPts val="1613"/>
              </a:spcBef>
              <a:buClr>
                <a:srgbClr val="000000"/>
              </a:buClr>
              <a:buSzPct val="45000"/>
            </a:pPr>
            <a:r>
              <a:rPr lang="fr-FR" sz="2600" strike="noStrike" spc="-1" dirty="0" smtClean="0">
                <a:solidFill>
                  <a:srgbClr val="000000"/>
                </a:solidFill>
                <a:latin typeface="Calibri"/>
              </a:rPr>
              <a:t>- Quels sont les sources et les défis de la croissance économique ?</a:t>
            </a:r>
          </a:p>
          <a:p>
            <a:pPr marL="108000">
              <a:spcBef>
                <a:spcPts val="1613"/>
              </a:spcBef>
              <a:buClr>
                <a:srgbClr val="000000"/>
              </a:buClr>
              <a:buSzPct val="45000"/>
            </a:pPr>
            <a:r>
              <a:rPr lang="fr-FR" sz="2600" strike="noStrike" spc="-1" dirty="0" smtClean="0">
                <a:solidFill>
                  <a:srgbClr val="000000"/>
                </a:solidFill>
                <a:latin typeface="Calibri"/>
              </a:rPr>
              <a:t>- Quels sont les fondements du commerce international et de l'internationalisation de la production ?</a:t>
            </a:r>
          </a:p>
          <a:p>
            <a:pPr marL="108000">
              <a:spcBef>
                <a:spcPts val="1613"/>
              </a:spcBef>
              <a:buClr>
                <a:srgbClr val="000000"/>
              </a:buClr>
              <a:buSzPct val="45000"/>
            </a:pPr>
            <a:r>
              <a:rPr lang="fr-FR" sz="2600" strike="noStrike" spc="-1" dirty="0" smtClean="0">
                <a:solidFill>
                  <a:srgbClr val="000000"/>
                </a:solidFill>
                <a:latin typeface="Calibri"/>
              </a:rPr>
              <a:t>- Comment lutter contre le chômage ?</a:t>
            </a:r>
          </a:p>
          <a:p>
            <a:pPr marL="108000">
              <a:spcBef>
                <a:spcPts val="1613"/>
              </a:spcBef>
              <a:buClr>
                <a:srgbClr val="000000"/>
              </a:buClr>
              <a:buSzPct val="45000"/>
            </a:pPr>
            <a:r>
              <a:rPr lang="fr-FR" sz="2600" strike="noStrike" spc="-1" dirty="0" smtClean="0">
                <a:solidFill>
                  <a:srgbClr val="000000"/>
                </a:solidFill>
                <a:latin typeface="Calibri"/>
              </a:rPr>
              <a:t>- Comment expliquer les crises financières et réguler le système financier ?</a:t>
            </a:r>
          </a:p>
          <a:p>
            <a:pPr marL="108000">
              <a:spcBef>
                <a:spcPts val="1613"/>
              </a:spcBef>
              <a:buClr>
                <a:srgbClr val="000000"/>
              </a:buClr>
              <a:buSzPct val="45000"/>
            </a:pPr>
            <a:r>
              <a:rPr lang="fr-FR" sz="2600" strike="noStrike" spc="-1" dirty="0" smtClean="0">
                <a:solidFill>
                  <a:srgbClr val="000000"/>
                </a:solidFill>
                <a:latin typeface="Calibri"/>
              </a:rPr>
              <a:t>- Quelles politiques économiques dans le cadre européen ?</a:t>
            </a:r>
          </a:p>
        </p:txBody>
      </p:sp>
      <p:pic>
        <p:nvPicPr>
          <p:cNvPr id="84" name="Image 83"/>
          <p:cNvPicPr/>
          <p:nvPr/>
        </p:nvPicPr>
        <p:blipFill>
          <a:blip r:embed="rId2"/>
          <a:stretch/>
        </p:blipFill>
        <p:spPr>
          <a:xfrm>
            <a:off x="9952560" y="376560"/>
            <a:ext cx="1999440" cy="1999440"/>
          </a:xfrm>
          <a:prstGeom prst="rect">
            <a:avLst/>
          </a:prstGeom>
          <a:ln>
            <a:noFill/>
          </a:ln>
        </p:spPr>
      </p:pic>
      <p:pic>
        <p:nvPicPr>
          <p:cNvPr id="85" name="Image 84"/>
          <p:cNvPicPr/>
          <p:nvPr/>
        </p:nvPicPr>
        <p:blipFill>
          <a:blip r:embed="rId3"/>
          <a:stretch/>
        </p:blipFill>
        <p:spPr>
          <a:xfrm>
            <a:off x="326442" y="5099759"/>
            <a:ext cx="1722695" cy="1498303"/>
          </a:xfrm>
          <a:prstGeom prst="rect">
            <a:avLst/>
          </a:prstGeom>
          <a:ln>
            <a:noFill/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3516" y="5439722"/>
            <a:ext cx="31884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8666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331560" y="21600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6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 dirty="0" smtClean="0">
                <a:solidFill>
                  <a:srgbClr val="000000"/>
                </a:solidFill>
                <a:latin typeface="Calibri"/>
              </a:rPr>
              <a:t>Sociologie et science politique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Comment est structurée la société française actuelle ?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Quelle est l'action de l'École sur les destins individuels et sur l'évolution de la société ? 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Quels sont les caractéristiques contemporaines et les facteurs de la mobilité sociale ?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Quelles mutations du travail et de l'emploi ?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Comment expliquer l'engagement politique dans les sociétés démocratiques ?</a:t>
            </a:r>
            <a:endParaRPr lang="fr-FR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Shape 3"/>
          <p:cNvSpPr txBox="1"/>
          <p:nvPr/>
        </p:nvSpPr>
        <p:spPr>
          <a:xfrm>
            <a:off x="331560" y="3338007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6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 dirty="0">
                <a:solidFill>
                  <a:srgbClr val="000000"/>
                </a:solidFill>
                <a:latin typeface="Calibri"/>
              </a:rPr>
              <a:t>Regards croisés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 Quelles inégalités sont compatibles avec les différentes conceptions de la justice sociale ?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Quelle action publique pour l'environnement ?</a:t>
            </a:r>
            <a:endParaRPr lang="fr-FR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9" name="Image 88"/>
          <p:cNvPicPr/>
          <p:nvPr/>
        </p:nvPicPr>
        <p:blipFill>
          <a:blip r:embed="rId2"/>
          <a:stretch/>
        </p:blipFill>
        <p:spPr>
          <a:xfrm>
            <a:off x="10086840" y="1305720"/>
            <a:ext cx="1797840" cy="1797840"/>
          </a:xfrm>
          <a:prstGeom prst="rect">
            <a:avLst/>
          </a:prstGeom>
          <a:ln>
            <a:noFill/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6196" y="5473307"/>
            <a:ext cx="31884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5941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4329" y="-752270"/>
            <a:ext cx="9143640" cy="2387160"/>
          </a:xfrm>
        </p:spPr>
        <p:txBody>
          <a:bodyPr/>
          <a:lstStyle/>
          <a:p>
            <a:r>
              <a:rPr lang="fr-FR" dirty="0" smtClean="0"/>
              <a:t>Qu’est ce que les SES 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1000249" y="2529249"/>
            <a:ext cx="9143640" cy="2387160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Les Sciences Economiques et Sociales comportent 3 disciplines :</a:t>
            </a:r>
          </a:p>
          <a:p>
            <a:pPr marL="0" indent="0">
              <a:buNone/>
            </a:pPr>
            <a:r>
              <a:rPr lang="fr-FR" sz="4000" dirty="0" smtClean="0"/>
              <a:t>_ l’économie</a:t>
            </a:r>
          </a:p>
          <a:p>
            <a:pPr marL="0" indent="0">
              <a:buNone/>
            </a:pPr>
            <a:r>
              <a:rPr lang="fr-FR" sz="4000" dirty="0" smtClean="0"/>
              <a:t>_ la sociologie</a:t>
            </a:r>
          </a:p>
          <a:p>
            <a:pPr marL="0" indent="0">
              <a:buNone/>
            </a:pPr>
            <a:r>
              <a:rPr lang="fr-FR" sz="4000" dirty="0" smtClean="0"/>
              <a:t>_ les sciences politiques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dirty="0" smtClean="0"/>
              <a:t>Elles permettront d’analyser et de comprendre les enjeux contemporains dans différents domaines de la société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52055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288000" y="14227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00" indent="-324000">
              <a:spcBef>
                <a:spcPts val="16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i="1" u="sng" strike="noStrike" spc="-1" dirty="0">
                <a:solidFill>
                  <a:srgbClr val="000000"/>
                </a:solidFill>
                <a:uFillTx/>
                <a:latin typeface="Calibri"/>
              </a:rPr>
              <a:t>Pour </a:t>
            </a:r>
            <a:r>
              <a:rPr lang="fr-FR" sz="3200" b="1" i="1" u="sng" strike="noStrike" spc="-1" dirty="0" smtClean="0">
                <a:solidFill>
                  <a:srgbClr val="000000"/>
                </a:solidFill>
                <a:uFillTx/>
                <a:latin typeface="Calibri"/>
              </a:rPr>
              <a:t>qui</a:t>
            </a:r>
            <a:r>
              <a:rPr lang="fr-FR" sz="3200" b="1" i="1" u="sng" strike="noStrike" spc="-1" dirty="0">
                <a:solidFill>
                  <a:srgbClr val="000000"/>
                </a:solidFill>
                <a:uFillTx/>
                <a:latin typeface="Calibri"/>
              </a:rPr>
              <a:t> ?</a:t>
            </a:r>
            <a:endParaRPr lang="fr-FR" sz="3200" b="1" strike="noStrike" spc="-1" dirty="0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6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1" strike="noStrike" spc="-1" dirty="0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6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 dirty="0">
                <a:solidFill>
                  <a:srgbClr val="000000"/>
                </a:solidFill>
                <a:latin typeface="Calibri"/>
              </a:rPr>
              <a:t>Les élèves curieux, s’intéressant à l’actualité, qui aimeraient comprendre et découvrir le monde contemporain.</a:t>
            </a:r>
            <a:endParaRPr lang="fr-FR" sz="3200" b="1" strike="noStrike" spc="-1" dirty="0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6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 dirty="0">
                <a:solidFill>
                  <a:srgbClr val="000000"/>
                </a:solidFill>
                <a:latin typeface="Calibri"/>
              </a:rPr>
              <a:t>On cherchera à soulever des problématiques actuelles et donner des solutions face aux problèmes </a:t>
            </a:r>
            <a:r>
              <a:rPr lang="fr-FR" sz="3200" b="0" strike="noStrike" spc="-1" dirty="0" smtClean="0">
                <a:solidFill>
                  <a:srgbClr val="000000"/>
                </a:solidFill>
                <a:latin typeface="Calibri"/>
              </a:rPr>
              <a:t>sociétaux grâce à l’économie, la sociologie et les sciences politiques. </a:t>
            </a:r>
            <a:endParaRPr lang="fr-FR" sz="3200" b="1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2" name="Image 91"/>
          <p:cNvPicPr/>
          <p:nvPr/>
        </p:nvPicPr>
        <p:blipFill>
          <a:blip r:embed="rId2"/>
          <a:stretch/>
        </p:blipFill>
        <p:spPr>
          <a:xfrm>
            <a:off x="5117040" y="288000"/>
            <a:ext cx="1794960" cy="1999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288000" y="1422720"/>
            <a:ext cx="10972440" cy="44492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5000" lnSpcReduction="20000"/>
          </a:bodyPr>
          <a:lstStyle/>
          <a:p>
            <a:pPr marL="432000" indent="-324000">
              <a:spcBef>
                <a:spcPts val="16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i="1" u="sng" strike="noStrike" spc="-1" dirty="0">
                <a:solidFill>
                  <a:srgbClr val="000000"/>
                </a:solidFill>
                <a:uFillTx/>
                <a:latin typeface="Calibri"/>
              </a:rPr>
              <a:t>Pour </a:t>
            </a:r>
            <a:r>
              <a:rPr lang="fr-FR" sz="3200" b="1" i="1" u="sng" strike="noStrike" spc="-1" dirty="0" smtClean="0">
                <a:solidFill>
                  <a:srgbClr val="000000"/>
                </a:solidFill>
                <a:uFillTx/>
                <a:latin typeface="Calibri"/>
              </a:rPr>
              <a:t>quoi</a:t>
            </a:r>
            <a:r>
              <a:rPr lang="fr-FR" sz="3200" b="1" i="1" u="sng" strike="noStrike" spc="-1" dirty="0">
                <a:solidFill>
                  <a:srgbClr val="000000"/>
                </a:solidFill>
                <a:uFillTx/>
                <a:latin typeface="Calibri"/>
              </a:rPr>
              <a:t> ?</a:t>
            </a:r>
            <a:endParaRPr lang="fr-FR" sz="3200" b="1" strike="noStrike" spc="-1" dirty="0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6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1" strike="noStrike" spc="-1" dirty="0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6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u="sng" strike="noStrike" spc="-1" dirty="0">
                <a:solidFill>
                  <a:srgbClr val="000000"/>
                </a:solidFill>
                <a:uFillTx/>
                <a:latin typeface="Calibri"/>
              </a:rPr>
              <a:t>Université</a:t>
            </a:r>
            <a:r>
              <a:rPr lang="fr-FR" sz="3200" b="0" strike="noStrike" spc="-1" dirty="0">
                <a:solidFill>
                  <a:srgbClr val="000000"/>
                </a:solidFill>
                <a:latin typeface="Calibri"/>
              </a:rPr>
              <a:t> : Licence économie, gestion, AES, droit, sociologie, sciences politiques, enseignement, fonction </a:t>
            </a:r>
            <a:r>
              <a:rPr lang="fr-FR" sz="3200" b="0" strike="noStrike" spc="-1" dirty="0" smtClean="0">
                <a:solidFill>
                  <a:srgbClr val="000000"/>
                </a:solidFill>
                <a:latin typeface="Calibri"/>
              </a:rPr>
              <a:t>publique, histoire.</a:t>
            </a:r>
            <a:endParaRPr lang="fr-FR" sz="3200" b="1" strike="noStrike" spc="-1" dirty="0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6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1" strike="noStrike" spc="-1" dirty="0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6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u="sng" strike="noStrike" spc="-1" dirty="0">
                <a:solidFill>
                  <a:srgbClr val="000000"/>
                </a:solidFill>
                <a:uFillTx/>
                <a:latin typeface="Calibri"/>
              </a:rPr>
              <a:t>Classes prépas pour grandes écoles</a:t>
            </a:r>
            <a:r>
              <a:rPr lang="fr-FR" sz="3200" b="0" strike="noStrike" spc="-1" dirty="0">
                <a:solidFill>
                  <a:srgbClr val="000000"/>
                </a:solidFill>
                <a:latin typeface="Calibri"/>
              </a:rPr>
              <a:t> : Ecole de commerce, journalisme</a:t>
            </a:r>
            <a:endParaRPr lang="fr-FR" sz="3200" b="1" strike="noStrike" spc="-1" dirty="0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6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1" strike="noStrike" spc="-1" dirty="0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6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u="sng" strike="noStrike" spc="-1" dirty="0">
                <a:solidFill>
                  <a:srgbClr val="000000"/>
                </a:solidFill>
                <a:uFillTx/>
                <a:latin typeface="Calibri"/>
              </a:rPr>
              <a:t>Ecole</a:t>
            </a:r>
            <a:r>
              <a:rPr lang="fr-FR" sz="3200" b="0" strike="noStrike" spc="-1" dirty="0">
                <a:solidFill>
                  <a:srgbClr val="000000"/>
                </a:solidFill>
                <a:latin typeface="Calibri"/>
              </a:rPr>
              <a:t> : journalisme, infirmier, éducateur spécialisé, métier du </a:t>
            </a:r>
            <a:r>
              <a:rPr lang="fr-FR" sz="3200" b="0" strike="noStrike" spc="-1" dirty="0" smtClean="0">
                <a:solidFill>
                  <a:srgbClr val="000000"/>
                </a:solidFill>
                <a:latin typeface="Calibri"/>
              </a:rPr>
              <a:t>social, concours de l’Education Nationale</a:t>
            </a:r>
            <a:endParaRPr lang="fr-FR" sz="3200" b="1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5" name="Image 94"/>
          <p:cNvPicPr/>
          <p:nvPr/>
        </p:nvPicPr>
        <p:blipFill>
          <a:blip r:embed="rId2"/>
          <a:stretch/>
        </p:blipFill>
        <p:spPr>
          <a:xfrm>
            <a:off x="5725080" y="432000"/>
            <a:ext cx="1618920" cy="1803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Que fait on en SES ?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815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0849" y="-523631"/>
            <a:ext cx="9143640" cy="2387160"/>
          </a:xfrm>
        </p:spPr>
        <p:txBody>
          <a:bodyPr/>
          <a:lstStyle/>
          <a:p>
            <a:r>
              <a:rPr lang="fr-FR" b="1" u="sng" dirty="0" smtClean="0"/>
              <a:t>En première</a:t>
            </a:r>
            <a:endParaRPr lang="fr-FR" b="1" u="sng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781417" y="2709003"/>
            <a:ext cx="9143640" cy="2387160"/>
          </a:xfrm>
        </p:spPr>
        <p:txBody>
          <a:bodyPr/>
          <a:lstStyle/>
          <a:p>
            <a:r>
              <a:rPr lang="fr-FR" dirty="0" smtClean="0"/>
              <a:t>Objectifs :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=&gt; Se familiariser avec l’économie, la sociologie, les sciences politiques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=&gt; Découvrir ces disciplines à travers de grandes notions qui sont : le marché, la monnaie, la socialisation, les liens sociaux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363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691560" y="11347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6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 dirty="0">
                <a:solidFill>
                  <a:srgbClr val="000000"/>
                </a:solidFill>
                <a:latin typeface="Calibri"/>
              </a:rPr>
              <a:t>Science économique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Comment un marché concurrentiel fonctionne t il ?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Comment les marchés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</a:rPr>
              <a:t>imparafaitement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 concurrentiels fonctionnent ils ?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Quelles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sont les principales défaillances du 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marché ?</a:t>
            </a:r>
            <a:endParaRPr lang="fr-FR" sz="2000" b="0" strike="noStrike" spc="-1" dirty="0">
              <a:solidFill>
                <a:srgbClr val="000000"/>
              </a:solidFill>
              <a:latin typeface="Calibri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endParaRPr lang="fr-FR" sz="2000" b="0" strike="noStrike" spc="-1" dirty="0">
              <a:solidFill>
                <a:srgbClr val="000000"/>
              </a:solidFill>
              <a:latin typeface="Calibri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Comment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les agents économiques se financent ils ?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Qu’est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ce que la monnaie et comment  est elle crée ?</a:t>
            </a:r>
          </a:p>
        </p:txBody>
      </p:sp>
      <p:pic>
        <p:nvPicPr>
          <p:cNvPr id="84" name="Image 83"/>
          <p:cNvPicPr/>
          <p:nvPr/>
        </p:nvPicPr>
        <p:blipFill>
          <a:blip r:embed="rId2"/>
          <a:stretch/>
        </p:blipFill>
        <p:spPr>
          <a:xfrm>
            <a:off x="9952560" y="376560"/>
            <a:ext cx="1999440" cy="1999440"/>
          </a:xfrm>
          <a:prstGeom prst="rect">
            <a:avLst/>
          </a:prstGeom>
          <a:ln>
            <a:noFill/>
          </a:ln>
        </p:spPr>
      </p:pic>
      <p:pic>
        <p:nvPicPr>
          <p:cNvPr id="85" name="Image 84"/>
          <p:cNvPicPr/>
          <p:nvPr/>
        </p:nvPicPr>
        <p:blipFill>
          <a:blip r:embed="rId3"/>
          <a:stretch/>
        </p:blipFill>
        <p:spPr>
          <a:xfrm>
            <a:off x="403560" y="4746214"/>
            <a:ext cx="2095200" cy="1741680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8862597" y="5564564"/>
            <a:ext cx="2993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Première</a:t>
            </a:r>
            <a:endParaRPr lang="fr-FR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331560" y="21600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6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 dirty="0">
                <a:solidFill>
                  <a:srgbClr val="000000"/>
                </a:solidFill>
                <a:latin typeface="Calibri"/>
              </a:rPr>
              <a:t>Sociologie et science politique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Comment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la socialisation contribue t elle à expliquer les différences de comportements des individus ?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Comment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se construisent et évoluent les liens sociaux ?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Quels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sont les processus sociaux qui conduisent à la défiance 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?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Comment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se forme et s’exprime l’opinion publique ?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Voter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 : une affaire individuelle ou collective ?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endParaRPr lang="fr-FR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Shape 3"/>
          <p:cNvSpPr txBox="1"/>
          <p:nvPr/>
        </p:nvSpPr>
        <p:spPr>
          <a:xfrm>
            <a:off x="331560" y="350964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61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 dirty="0">
                <a:solidFill>
                  <a:srgbClr val="000000"/>
                </a:solidFill>
                <a:latin typeface="Calibri"/>
              </a:rPr>
              <a:t>Regards croisés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Comment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l’assurance et la protection sociale contribuent-elles à la gestion des risques dans les sociétés développées ?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Comment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les entreprises sont-elles organisées et gouvernées ? </a:t>
            </a:r>
          </a:p>
        </p:txBody>
      </p:sp>
      <p:pic>
        <p:nvPicPr>
          <p:cNvPr id="89" name="Image 88"/>
          <p:cNvPicPr/>
          <p:nvPr/>
        </p:nvPicPr>
        <p:blipFill>
          <a:blip r:embed="rId2"/>
          <a:stretch/>
        </p:blipFill>
        <p:spPr>
          <a:xfrm>
            <a:off x="9650160" y="1122480"/>
            <a:ext cx="1797840" cy="1797840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862597" y="5564564"/>
            <a:ext cx="2993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Première</a:t>
            </a:r>
            <a:endParaRPr lang="fr-FR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51374" y="-640861"/>
            <a:ext cx="9143640" cy="2387160"/>
          </a:xfrm>
        </p:spPr>
        <p:txBody>
          <a:bodyPr/>
          <a:lstStyle/>
          <a:p>
            <a:r>
              <a:rPr lang="fr-FR" b="1" u="sng" dirty="0" smtClean="0"/>
              <a:t>En terminale</a:t>
            </a:r>
            <a:endParaRPr lang="fr-FR" b="1" u="sng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356092" y="1846890"/>
            <a:ext cx="10972440" cy="3977280"/>
          </a:xfrm>
        </p:spPr>
        <p:txBody>
          <a:bodyPr/>
          <a:lstStyle/>
          <a:p>
            <a:r>
              <a:rPr lang="fr-FR" dirty="0" smtClean="0"/>
              <a:t>Objectifs :</a:t>
            </a:r>
          </a:p>
          <a:p>
            <a:endParaRPr lang="fr-FR" dirty="0" smtClean="0"/>
          </a:p>
          <a:p>
            <a:pPr>
              <a:buFont typeface="Symbol" panose="05050102010706020507" pitchFamily="18" charset="2"/>
              <a:buChar char="Þ"/>
            </a:pPr>
            <a:r>
              <a:rPr lang="fr-FR" dirty="0"/>
              <a:t> </a:t>
            </a:r>
            <a:r>
              <a:rPr lang="fr-FR" dirty="0" smtClean="0"/>
              <a:t>S’interroger sur des problématiques du monde contemporain en mobilisant des mécanismes, des notions et des théories économiques et sociologiques</a:t>
            </a:r>
          </a:p>
          <a:p>
            <a:pPr>
              <a:buFont typeface="Symbol" panose="05050102010706020507" pitchFamily="18" charset="2"/>
              <a:buChar char="Þ"/>
            </a:pPr>
            <a:endParaRPr lang="fr-FR" dirty="0" smtClean="0"/>
          </a:p>
          <a:p>
            <a:pPr>
              <a:buFont typeface="Symbol" panose="05050102010706020507" pitchFamily="18" charset="2"/>
              <a:buChar char="Þ"/>
            </a:pPr>
            <a:r>
              <a:rPr lang="fr-FR" dirty="0" smtClean="0"/>
              <a:t> Développer l’esprit d’analyse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20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498</Words>
  <Application>Microsoft Office PowerPoint</Application>
  <PresentationFormat>Grand écran</PresentationFormat>
  <Paragraphs>64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Présentation PowerPoint</vt:lpstr>
      <vt:lpstr>Qu’est ce que les SES ?</vt:lpstr>
      <vt:lpstr>Présentation PowerPoint</vt:lpstr>
      <vt:lpstr>Présentation PowerPoint</vt:lpstr>
      <vt:lpstr>Que fait on en SES ?</vt:lpstr>
      <vt:lpstr>En première</vt:lpstr>
      <vt:lpstr>Présentation PowerPoint</vt:lpstr>
      <vt:lpstr>Présentation PowerPoint</vt:lpstr>
      <vt:lpstr>En terminale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Gautier</dc:creator>
  <dc:description/>
  <cp:lastModifiedBy>chefetab</cp:lastModifiedBy>
  <cp:revision>11</cp:revision>
  <dcterms:created xsi:type="dcterms:W3CDTF">2017-01-11T21:58:30Z</dcterms:created>
  <dcterms:modified xsi:type="dcterms:W3CDTF">2022-05-09T11:29:06Z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